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ountryeconomy.com/gd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2204864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MacroeconomiA</a:t>
            </a:r>
            <a:r>
              <a:rPr lang="en-US" dirty="0"/>
              <a:t>:</a:t>
            </a:r>
            <a:br>
              <a:rPr lang="en-US" dirty="0"/>
            </a:br>
            <a:r>
              <a:rPr lang="en-US" sz="4900" cap="none" dirty="0" err="1"/>
              <a:t>Introducción</a:t>
            </a:r>
            <a:r>
              <a:rPr lang="en-US" sz="4900" cap="none" dirty="0"/>
              <a:t> y </a:t>
            </a:r>
            <a:r>
              <a:rPr lang="en-US" sz="4900" cap="none" dirty="0" err="1"/>
              <a:t>definiciones</a:t>
            </a:r>
            <a:endParaRPr lang="en-US" sz="4900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Economía</a:t>
            </a:r>
            <a:r>
              <a:rPr lang="en-US" dirty="0"/>
              <a:t>. UCM.</a:t>
            </a:r>
          </a:p>
        </p:txBody>
      </p:sp>
    </p:spTree>
    <p:extLst>
      <p:ext uri="{BB962C8B-B14F-4D97-AF65-F5344CB8AC3E}">
        <p14:creationId xmlns:p14="http://schemas.microsoft.com/office/powerpoint/2010/main" val="4052975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por</a:t>
            </a:r>
            <a:r>
              <a:rPr lang="en-US" dirty="0"/>
              <a:t> un </a:t>
            </a:r>
            <a:r>
              <a:rPr lang="en-US" dirty="0" err="1"/>
              <a:t>país</a:t>
            </a:r>
            <a:r>
              <a:rPr lang="en-US" dirty="0"/>
              <a:t>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España</a:t>
            </a:r>
            <a:r>
              <a:rPr lang="en-US" dirty="0"/>
              <a:t>: PIB</a:t>
            </a:r>
          </a:p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españoles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sea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España</a:t>
            </a:r>
            <a:r>
              <a:rPr lang="en-US" dirty="0"/>
              <a:t> o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Extranjero</a:t>
            </a:r>
            <a:r>
              <a:rPr lang="en-US" dirty="0"/>
              <a:t>: PNB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43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periodo</a:t>
            </a:r>
            <a:r>
              <a:rPr lang="en-US" dirty="0"/>
              <a:t> de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determinado</a:t>
            </a:r>
            <a:r>
              <a:rPr lang="en-US" dirty="0"/>
              <a:t>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Sólo</a:t>
            </a:r>
            <a:r>
              <a:rPr lang="en-US" dirty="0"/>
              <a:t> se </a:t>
            </a:r>
            <a:r>
              <a:rPr lang="en-US" dirty="0" err="1"/>
              <a:t>contabilizan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bienes</a:t>
            </a:r>
            <a:r>
              <a:rPr lang="en-US" dirty="0"/>
              <a:t> y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producidos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año</a:t>
            </a:r>
            <a:r>
              <a:rPr lang="en-US" dirty="0"/>
              <a:t> (</a:t>
            </a:r>
            <a:r>
              <a:rPr lang="en-US" dirty="0" err="1"/>
              <a:t>trimestre</a:t>
            </a:r>
            <a:r>
              <a:rPr lang="en-US" dirty="0"/>
              <a:t>, </a:t>
            </a:r>
            <a:r>
              <a:rPr lang="en-US" dirty="0" err="1"/>
              <a:t>mes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 err="1"/>
              <a:t>Sólo</a:t>
            </a:r>
            <a:r>
              <a:rPr lang="en-US" dirty="0"/>
              <a:t> se </a:t>
            </a:r>
            <a:r>
              <a:rPr lang="en-US" dirty="0" err="1"/>
              <a:t>contabilizan</a:t>
            </a:r>
            <a:r>
              <a:rPr lang="en-US" dirty="0"/>
              <a:t> la </a:t>
            </a:r>
            <a:r>
              <a:rPr lang="en-US" dirty="0" err="1"/>
              <a:t>primera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que se </a:t>
            </a:r>
            <a:r>
              <a:rPr lang="en-US" dirty="0" err="1"/>
              <a:t>venden</a:t>
            </a:r>
            <a:r>
              <a:rPr lang="en-US" dirty="0"/>
              <a:t>. </a:t>
            </a:r>
          </a:p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, la </a:t>
            </a:r>
            <a:r>
              <a:rPr lang="en-US" dirty="0" err="1"/>
              <a:t>venta</a:t>
            </a:r>
            <a:r>
              <a:rPr lang="en-US" dirty="0"/>
              <a:t> de un </a:t>
            </a:r>
            <a:r>
              <a:rPr lang="en-US" dirty="0" err="1"/>
              <a:t>coche</a:t>
            </a:r>
            <a:r>
              <a:rPr lang="en-US" dirty="0"/>
              <a:t> </a:t>
            </a:r>
            <a:r>
              <a:rPr lang="en-US" dirty="0" err="1"/>
              <a:t>usado</a:t>
            </a:r>
            <a:r>
              <a:rPr lang="en-US" dirty="0"/>
              <a:t> no se </a:t>
            </a:r>
            <a:r>
              <a:rPr lang="en-US" dirty="0" err="1"/>
              <a:t>contabiliza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PNB.</a:t>
            </a:r>
          </a:p>
        </p:txBody>
      </p:sp>
    </p:spTree>
    <p:extLst>
      <p:ext uri="{BB962C8B-B14F-4D97-AF65-F5344CB8AC3E}">
        <p14:creationId xmlns:p14="http://schemas.microsoft.com/office/powerpoint/2010/main" val="345057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se </a:t>
            </a:r>
            <a:r>
              <a:rPr lang="en-US" dirty="0" err="1"/>
              <a:t>mide</a:t>
            </a:r>
            <a:r>
              <a:rPr lang="en-US" dirty="0"/>
              <a:t> el PNB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Vía</a:t>
            </a:r>
            <a:r>
              <a:rPr lang="en-US" dirty="0"/>
              <a:t> </a:t>
            </a:r>
            <a:r>
              <a:rPr lang="en-US" dirty="0" err="1"/>
              <a:t>Gasto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PNB=C+I+G+X-M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2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mide</a:t>
            </a:r>
            <a:r>
              <a:rPr lang="en-US" dirty="0"/>
              <a:t> la </a:t>
            </a:r>
            <a:r>
              <a:rPr lang="en-US" dirty="0" err="1"/>
              <a:t>producción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Via </a:t>
            </a:r>
            <a:r>
              <a:rPr lang="en-US" dirty="0" err="1"/>
              <a:t>Gasto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PNB=C+I+G+X-M</a:t>
            </a:r>
          </a:p>
          <a:p>
            <a:pPr lvl="3"/>
            <a:r>
              <a:rPr lang="en-US" dirty="0" err="1"/>
              <a:t>Consumo</a:t>
            </a:r>
            <a:endParaRPr lang="en-US" dirty="0"/>
          </a:p>
          <a:p>
            <a:pPr lvl="3"/>
            <a:r>
              <a:rPr lang="en-US" dirty="0" err="1"/>
              <a:t>Inversión</a:t>
            </a:r>
            <a:r>
              <a:rPr lang="en-US" dirty="0"/>
              <a:t>: </a:t>
            </a:r>
          </a:p>
          <a:p>
            <a:pPr lvl="4"/>
            <a:r>
              <a:rPr lang="en-US" dirty="0" err="1"/>
              <a:t>Maquinaria</a:t>
            </a:r>
            <a:r>
              <a:rPr lang="en-US" dirty="0"/>
              <a:t>, </a:t>
            </a:r>
            <a:r>
              <a:rPr lang="en-US" dirty="0" err="1"/>
              <a:t>edificios</a:t>
            </a:r>
            <a:endParaRPr lang="en-US" dirty="0"/>
          </a:p>
          <a:p>
            <a:pPr lvl="4"/>
            <a:r>
              <a:rPr lang="en-US" dirty="0" err="1"/>
              <a:t>Variación</a:t>
            </a:r>
            <a:r>
              <a:rPr lang="en-US" dirty="0"/>
              <a:t> de Stock: </a:t>
            </a:r>
            <a:r>
              <a:rPr lang="en-US" dirty="0" err="1"/>
              <a:t>diferencia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fabricados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vendidos</a:t>
            </a:r>
            <a:r>
              <a:rPr lang="en-US" dirty="0"/>
              <a:t> </a:t>
            </a:r>
            <a:r>
              <a:rPr lang="en-US" dirty="0" err="1"/>
              <a:t>todavía</a:t>
            </a:r>
            <a:r>
              <a:rPr lang="en-US" dirty="0"/>
              <a:t>.</a:t>
            </a:r>
          </a:p>
          <a:p>
            <a:pPr lvl="3"/>
            <a:r>
              <a:rPr lang="en-US" dirty="0" err="1"/>
              <a:t>Gasto</a:t>
            </a:r>
            <a:r>
              <a:rPr lang="en-US" dirty="0"/>
              <a:t> del </a:t>
            </a:r>
            <a:r>
              <a:rPr lang="en-US" dirty="0" err="1"/>
              <a:t>gobierno</a:t>
            </a:r>
            <a:r>
              <a:rPr lang="en-US" dirty="0"/>
              <a:t>:</a:t>
            </a:r>
          </a:p>
          <a:p>
            <a:pPr lvl="4"/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bienes</a:t>
            </a:r>
            <a:r>
              <a:rPr lang="en-US" dirty="0"/>
              <a:t> y </a:t>
            </a:r>
            <a:r>
              <a:rPr lang="en-US" dirty="0" err="1"/>
              <a:t>servicios</a:t>
            </a:r>
            <a:r>
              <a:rPr lang="en-US" dirty="0"/>
              <a:t>: G</a:t>
            </a:r>
          </a:p>
          <a:p>
            <a:pPr lvl="4"/>
            <a:r>
              <a:rPr lang="en-US" dirty="0" err="1"/>
              <a:t>Transferencias</a:t>
            </a:r>
            <a:r>
              <a:rPr lang="en-US" dirty="0"/>
              <a:t>: </a:t>
            </a:r>
            <a:r>
              <a:rPr lang="en-US" dirty="0" err="1"/>
              <a:t>Dinero</a:t>
            </a:r>
            <a:r>
              <a:rPr lang="en-US" dirty="0"/>
              <a:t> </a:t>
            </a:r>
            <a:r>
              <a:rPr lang="en-US" dirty="0" err="1"/>
              <a:t>gastado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obtener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contraprestación</a:t>
            </a:r>
            <a:r>
              <a:rPr lang="en-US" dirty="0"/>
              <a:t> </a:t>
            </a:r>
            <a:r>
              <a:rPr lang="en-US" dirty="0" err="1"/>
              <a:t>directa</a:t>
            </a:r>
            <a:r>
              <a:rPr lang="en-US" dirty="0"/>
              <a:t>: </a:t>
            </a:r>
            <a:r>
              <a:rPr lang="en-US" dirty="0" err="1"/>
              <a:t>pensiones</a:t>
            </a:r>
            <a:r>
              <a:rPr lang="en-US" dirty="0"/>
              <a:t>, </a:t>
            </a:r>
            <a:r>
              <a:rPr lang="en-US" dirty="0" err="1"/>
              <a:t>subsidios</a:t>
            </a:r>
            <a:r>
              <a:rPr lang="en-US" dirty="0"/>
              <a:t>, etc.</a:t>
            </a:r>
          </a:p>
          <a:p>
            <a:pPr lvl="3"/>
            <a:r>
              <a:rPr lang="en-US" dirty="0" err="1"/>
              <a:t>Exportaciones</a:t>
            </a:r>
            <a:r>
              <a:rPr lang="en-US" dirty="0"/>
              <a:t> e </a:t>
            </a:r>
            <a:r>
              <a:rPr lang="en-US" dirty="0" err="1"/>
              <a:t>Importaciones</a:t>
            </a:r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83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PNB, PNN, </a:t>
            </a:r>
            <a:r>
              <a:rPr lang="en-US" dirty="0" err="1"/>
              <a:t>precios</a:t>
            </a:r>
            <a:r>
              <a:rPr lang="en-US" dirty="0"/>
              <a:t> de </a:t>
            </a:r>
            <a:r>
              <a:rPr lang="en-US" dirty="0" err="1"/>
              <a:t>mercado</a:t>
            </a:r>
            <a:r>
              <a:rPr lang="en-US" dirty="0"/>
              <a:t>, valor de </a:t>
            </a:r>
            <a:r>
              <a:rPr lang="en-US" dirty="0" err="1"/>
              <a:t>coste</a:t>
            </a:r>
            <a:r>
              <a:rPr lang="en-US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El PNB se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términos</a:t>
            </a:r>
            <a:r>
              <a:rPr lang="en-US" dirty="0"/>
              <a:t> </a:t>
            </a:r>
            <a:r>
              <a:rPr lang="en-US" dirty="0" err="1"/>
              <a:t>brutos</a:t>
            </a:r>
            <a:r>
              <a:rPr lang="en-US" dirty="0"/>
              <a:t> y a </a:t>
            </a:r>
            <a:r>
              <a:rPr lang="en-US" dirty="0" err="1"/>
              <a:t>precios</a:t>
            </a:r>
            <a:r>
              <a:rPr lang="en-US" dirty="0"/>
              <a:t> de </a:t>
            </a:r>
            <a:r>
              <a:rPr lang="en-US" dirty="0" err="1"/>
              <a:t>mercado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PNN=PNB-</a:t>
            </a:r>
            <a:r>
              <a:rPr lang="en-US" dirty="0" err="1"/>
              <a:t>Depreciación</a:t>
            </a:r>
            <a:endParaRPr lang="en-US" dirty="0"/>
          </a:p>
          <a:p>
            <a:r>
              <a:rPr lang="en-US" dirty="0" err="1"/>
              <a:t>PNNcf</a:t>
            </a:r>
            <a:r>
              <a:rPr lang="en-US" dirty="0"/>
              <a:t>=PNN-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indirectos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PNNcf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preciso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la </a:t>
            </a:r>
            <a:r>
              <a:rPr lang="en-US" dirty="0" err="1"/>
              <a:t>depreciación</a:t>
            </a:r>
            <a:r>
              <a:rPr lang="en-US" dirty="0"/>
              <a:t> y no se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cambios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indirectos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0806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 </a:t>
            </a:r>
            <a:r>
              <a:rPr lang="en-US" dirty="0" err="1"/>
              <a:t>medición</a:t>
            </a:r>
            <a:r>
              <a:rPr lang="en-US" dirty="0"/>
              <a:t> de la </a:t>
            </a:r>
            <a:r>
              <a:rPr lang="en-US" dirty="0" err="1"/>
              <a:t>producción</a:t>
            </a:r>
            <a:r>
              <a:rPr lang="en-US" dirty="0"/>
              <a:t> </a:t>
            </a:r>
            <a:r>
              <a:rPr lang="en-US" dirty="0" err="1"/>
              <a:t>vía</a:t>
            </a:r>
            <a:r>
              <a:rPr lang="en-US" dirty="0"/>
              <a:t> </a:t>
            </a:r>
            <a:r>
              <a:rPr lang="en-US" dirty="0" err="1"/>
              <a:t>renta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Via </a:t>
            </a:r>
            <a:r>
              <a:rPr lang="en-US" dirty="0" err="1"/>
              <a:t>Renta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Renta</a:t>
            </a:r>
            <a:r>
              <a:rPr lang="en-US" dirty="0"/>
              <a:t> Nacional=</a:t>
            </a:r>
            <a:r>
              <a:rPr lang="en-US" dirty="0" err="1"/>
              <a:t>salarios+intereses+beneficios+rentas</a:t>
            </a:r>
            <a:endParaRPr lang="en-US" dirty="0"/>
          </a:p>
          <a:p>
            <a:pPr lvl="1"/>
            <a:r>
              <a:rPr lang="en-US" dirty="0" err="1"/>
              <a:t>Renta</a:t>
            </a:r>
            <a:r>
              <a:rPr lang="en-US" dirty="0"/>
              <a:t> Nacional=</a:t>
            </a:r>
            <a:r>
              <a:rPr lang="en-US" dirty="0" err="1"/>
              <a:t>PNNcf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Renta</a:t>
            </a:r>
            <a:r>
              <a:rPr lang="en-US" dirty="0"/>
              <a:t> </a:t>
            </a:r>
            <a:r>
              <a:rPr lang="en-US" dirty="0" err="1"/>
              <a:t>Disponible</a:t>
            </a:r>
            <a:r>
              <a:rPr lang="en-US" dirty="0"/>
              <a:t>= RN-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directos+Transferencias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75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C=100;   I=38;  G=65;  X=35; M=50, </a:t>
            </a:r>
            <a:r>
              <a:rPr lang="en-US" dirty="0" err="1"/>
              <a:t>Salarios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: 50; </a:t>
            </a:r>
            <a:r>
              <a:rPr lang="en-US" dirty="0" err="1"/>
              <a:t>Salarios</a:t>
            </a:r>
            <a:r>
              <a:rPr lang="en-US" dirty="0"/>
              <a:t> sector </a:t>
            </a:r>
            <a:r>
              <a:rPr lang="en-US" dirty="0" err="1"/>
              <a:t>privado</a:t>
            </a:r>
            <a:r>
              <a:rPr lang="en-US" dirty="0"/>
              <a:t>=70; Rents=5; </a:t>
            </a:r>
            <a:r>
              <a:rPr lang="en-US" dirty="0" err="1"/>
              <a:t>Intereses</a:t>
            </a:r>
            <a:r>
              <a:rPr lang="en-US" dirty="0"/>
              <a:t>: 20; </a:t>
            </a:r>
            <a:r>
              <a:rPr lang="en-US" dirty="0" err="1"/>
              <a:t>Beneficios</a:t>
            </a:r>
            <a:r>
              <a:rPr lang="en-US" dirty="0"/>
              <a:t>: 30;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Directos</a:t>
            </a:r>
            <a:r>
              <a:rPr lang="en-US" dirty="0"/>
              <a:t>=50; </a:t>
            </a:r>
            <a:r>
              <a:rPr lang="en-US" dirty="0" err="1"/>
              <a:t>Transferencias</a:t>
            </a:r>
            <a:r>
              <a:rPr lang="en-US" dirty="0"/>
              <a:t>=30 </a:t>
            </a:r>
            <a:r>
              <a:rPr lang="en-US" dirty="0" err="1"/>
              <a:t>Depreciacion</a:t>
            </a:r>
            <a:r>
              <a:rPr lang="en-US" dirty="0"/>
              <a:t>=10;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indirectos</a:t>
            </a:r>
            <a:r>
              <a:rPr lang="en-US" dirty="0"/>
              <a:t>=3</a:t>
            </a:r>
          </a:p>
          <a:p>
            <a:endParaRPr lang="en-US" dirty="0"/>
          </a:p>
          <a:p>
            <a:r>
              <a:rPr lang="en-US" dirty="0" err="1"/>
              <a:t>Calcular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PNB, </a:t>
            </a:r>
            <a:r>
              <a:rPr lang="en-US" dirty="0" err="1"/>
              <a:t>PNBcv</a:t>
            </a:r>
            <a:r>
              <a:rPr lang="en-US" dirty="0"/>
              <a:t>, </a:t>
            </a:r>
            <a:r>
              <a:rPr lang="en-US" dirty="0" err="1"/>
              <a:t>Renta</a:t>
            </a:r>
            <a:r>
              <a:rPr lang="en-US" dirty="0"/>
              <a:t> Nacional, </a:t>
            </a:r>
            <a:r>
              <a:rPr lang="en-US" dirty="0" err="1"/>
              <a:t>Renta</a:t>
            </a:r>
            <a:r>
              <a:rPr lang="en-US" dirty="0"/>
              <a:t> </a:t>
            </a:r>
            <a:r>
              <a:rPr lang="en-US" dirty="0" err="1"/>
              <a:t>Disponible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78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Vía</a:t>
            </a:r>
            <a:r>
              <a:rPr lang="en-US" dirty="0"/>
              <a:t> </a:t>
            </a:r>
            <a:r>
              <a:rPr lang="en-US" dirty="0" err="1"/>
              <a:t>gasto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PNB=100+38+65+35-50=188</a:t>
            </a:r>
          </a:p>
          <a:p>
            <a:r>
              <a:rPr lang="en-US" dirty="0"/>
              <a:t>PNN=188-10=178</a:t>
            </a:r>
          </a:p>
          <a:p>
            <a:r>
              <a:rPr lang="en-US" dirty="0"/>
              <a:t>RN: </a:t>
            </a:r>
            <a:r>
              <a:rPr lang="en-US" dirty="0" err="1"/>
              <a:t>PNNcf</a:t>
            </a:r>
            <a:r>
              <a:rPr lang="en-US" dirty="0"/>
              <a:t>=178-3=175</a:t>
            </a:r>
          </a:p>
          <a:p>
            <a:endParaRPr lang="en-US" dirty="0"/>
          </a:p>
          <a:p>
            <a:r>
              <a:rPr lang="en-US" dirty="0"/>
              <a:t>O: RN=120+5+20+30=175</a:t>
            </a:r>
          </a:p>
          <a:p>
            <a:endParaRPr lang="en-US" dirty="0"/>
          </a:p>
          <a:p>
            <a:r>
              <a:rPr lang="en-US" dirty="0" err="1"/>
              <a:t>Renta</a:t>
            </a:r>
            <a:r>
              <a:rPr lang="en-US" dirty="0"/>
              <a:t> </a:t>
            </a:r>
            <a:r>
              <a:rPr lang="en-US" dirty="0" err="1"/>
              <a:t>Disponible</a:t>
            </a:r>
            <a:r>
              <a:rPr lang="en-US"/>
              <a:t>=175-50+30=155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63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Otras</a:t>
            </a:r>
            <a:r>
              <a:rPr lang="en-US" sz="3600" dirty="0"/>
              <a:t> </a:t>
            </a:r>
            <a:r>
              <a:rPr lang="en-US" sz="3600" dirty="0" err="1"/>
              <a:t>medidas</a:t>
            </a:r>
            <a:r>
              <a:rPr lang="en-US" sz="3600" dirty="0"/>
              <a:t> del </a:t>
            </a:r>
            <a:r>
              <a:rPr lang="en-US" sz="3600" dirty="0" err="1"/>
              <a:t>nivel</a:t>
            </a:r>
            <a:r>
              <a:rPr lang="en-US" sz="3600" dirty="0"/>
              <a:t> de </a:t>
            </a:r>
            <a:r>
              <a:rPr lang="en-US" sz="3600" dirty="0" err="1"/>
              <a:t>producción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Producción</a:t>
            </a:r>
            <a:r>
              <a:rPr lang="en-US" dirty="0"/>
              <a:t> per </a:t>
            </a:r>
            <a:r>
              <a:rPr lang="en-US" dirty="0" err="1"/>
              <a:t>cápita</a:t>
            </a:r>
            <a:r>
              <a:rPr lang="en-US" dirty="0"/>
              <a:t>: PNB/</a:t>
            </a:r>
            <a:r>
              <a:rPr lang="en-US" dirty="0" err="1"/>
              <a:t>población</a:t>
            </a:r>
            <a:r>
              <a:rPr lang="en-US" dirty="0"/>
              <a:t> </a:t>
            </a:r>
          </a:p>
          <a:p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la </a:t>
            </a:r>
            <a:r>
              <a:rPr lang="en-US" dirty="0" err="1"/>
              <a:t>distribución</a:t>
            </a:r>
            <a:r>
              <a:rPr lang="en-US" dirty="0"/>
              <a:t>.</a:t>
            </a:r>
          </a:p>
          <a:p>
            <a:r>
              <a:rPr lang="en-US" dirty="0" err="1"/>
              <a:t>Producción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términos</a:t>
            </a:r>
            <a:r>
              <a:rPr lang="en-US" dirty="0"/>
              <a:t> </a:t>
            </a:r>
            <a:r>
              <a:rPr lang="en-US" dirty="0" err="1"/>
              <a:t>reales</a:t>
            </a:r>
            <a:r>
              <a:rPr lang="en-US" dirty="0"/>
              <a:t>: (PNB/IPC)*100</a:t>
            </a:r>
          </a:p>
          <a:p>
            <a:pPr lvl="1"/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</a:t>
            </a:r>
            <a:r>
              <a:rPr lang="en-US" dirty="0" err="1"/>
              <a:t>cambios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precios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Crecimiento</a:t>
            </a:r>
            <a:r>
              <a:rPr lang="en-US" dirty="0"/>
              <a:t> de la </a:t>
            </a:r>
            <a:r>
              <a:rPr lang="en-US" dirty="0" err="1"/>
              <a:t>producción</a:t>
            </a:r>
            <a:r>
              <a:rPr lang="en-US" dirty="0"/>
              <a:t>: </a:t>
            </a:r>
            <a:r>
              <a:rPr lang="en-US" sz="2000" dirty="0"/>
              <a:t>(PNBt-PNBt-1)/PNBt-1 *100</a:t>
            </a:r>
          </a:p>
          <a:p>
            <a:pPr lvl="1"/>
            <a:r>
              <a:rPr lang="en-US" dirty="0"/>
              <a:t>Nos </a:t>
            </a:r>
            <a:r>
              <a:rPr lang="en-US" dirty="0" err="1"/>
              <a:t>indica</a:t>
            </a:r>
            <a:r>
              <a:rPr lang="en-US" dirty="0"/>
              <a:t> las </a:t>
            </a:r>
            <a:r>
              <a:rPr lang="en-US" dirty="0" err="1"/>
              <a:t>mejoras</a:t>
            </a:r>
            <a:r>
              <a:rPr lang="en-US" dirty="0"/>
              <a:t> </a:t>
            </a:r>
            <a:r>
              <a:rPr lang="en-US" dirty="0" err="1"/>
              <a:t>relativas</a:t>
            </a:r>
            <a:r>
              <a:rPr lang="en-US" dirty="0"/>
              <a:t> de un </a:t>
            </a:r>
            <a:r>
              <a:rPr lang="en-US" dirty="0" err="1"/>
              <a:t>periodo</a:t>
            </a:r>
            <a:r>
              <a:rPr lang="en-US" dirty="0"/>
              <a:t> a </a:t>
            </a:r>
            <a:r>
              <a:rPr lang="en-US" dirty="0" err="1"/>
              <a:t>otro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6999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medir</a:t>
            </a:r>
            <a:r>
              <a:rPr lang="en-US" dirty="0"/>
              <a:t> la </a:t>
            </a:r>
            <a:r>
              <a:rPr lang="en-US" dirty="0" err="1"/>
              <a:t>producción</a:t>
            </a:r>
            <a:r>
              <a:rPr lang="en-U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tomar</a:t>
            </a:r>
            <a:r>
              <a:rPr lang="en-US" dirty="0"/>
              <a:t> la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paciente</a:t>
            </a:r>
            <a:r>
              <a:rPr lang="en-US" dirty="0"/>
              <a:t>. Nos da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primera</a:t>
            </a:r>
            <a:r>
              <a:rPr lang="en-US" dirty="0"/>
              <a:t> </a:t>
            </a:r>
            <a:r>
              <a:rPr lang="en-US" dirty="0" err="1"/>
              <a:t>indicación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salud</a:t>
            </a:r>
            <a:r>
              <a:rPr lang="en-US" dirty="0"/>
              <a:t> global de la </a:t>
            </a:r>
            <a:r>
              <a:rPr lang="en-US" dirty="0" err="1"/>
              <a:t>economía</a:t>
            </a:r>
            <a:r>
              <a:rPr lang="en-US" dirty="0"/>
              <a:t>.</a:t>
            </a:r>
          </a:p>
          <a:p>
            <a:r>
              <a:rPr lang="en-US" dirty="0" err="1"/>
              <a:t>Medir</a:t>
            </a:r>
            <a:r>
              <a:rPr lang="en-US" dirty="0"/>
              <a:t> la </a:t>
            </a:r>
            <a:r>
              <a:rPr lang="en-US" dirty="0" err="1"/>
              <a:t>producción</a:t>
            </a:r>
            <a:r>
              <a:rPr lang="en-US" dirty="0"/>
              <a:t> no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nada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hemos</a:t>
            </a:r>
            <a:r>
              <a:rPr lang="en-US" dirty="0"/>
              <a:t> </a:t>
            </a:r>
            <a:r>
              <a:rPr lang="en-US" dirty="0" err="1"/>
              <a:t>llegado</a:t>
            </a:r>
            <a:r>
              <a:rPr lang="en-US" dirty="0"/>
              <a:t> a ese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producción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y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comparación</a:t>
            </a:r>
            <a:r>
              <a:rPr lang="en-US" dirty="0"/>
              <a:t> con </a:t>
            </a:r>
            <a:r>
              <a:rPr lang="en-US" dirty="0" err="1"/>
              <a:t>otros</a:t>
            </a:r>
            <a:r>
              <a:rPr lang="en-US" dirty="0"/>
              <a:t>.</a:t>
            </a:r>
          </a:p>
          <a:p>
            <a:r>
              <a:rPr lang="en-US" dirty="0" err="1"/>
              <a:t>Objetivo</a:t>
            </a:r>
            <a:r>
              <a:rPr lang="en-US" dirty="0"/>
              <a:t> del </a:t>
            </a:r>
            <a:r>
              <a:rPr lang="en-US" dirty="0" err="1"/>
              <a:t>curso</a:t>
            </a:r>
            <a:r>
              <a:rPr lang="en-US" dirty="0"/>
              <a:t>: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capaces</a:t>
            </a:r>
            <a:r>
              <a:rPr lang="en-US" dirty="0"/>
              <a:t> de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economía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y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para </a:t>
            </a:r>
            <a:r>
              <a:rPr lang="en-US" dirty="0" err="1"/>
              <a:t>mejorar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7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Recapitulación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clases</a:t>
            </a:r>
            <a:r>
              <a:rPr lang="en-US" dirty="0"/>
              <a:t> </a:t>
            </a:r>
            <a:r>
              <a:rPr lang="en-US" dirty="0" err="1"/>
              <a:t>anteriores</a:t>
            </a:r>
            <a:r>
              <a:rPr lang="en-US" dirty="0"/>
              <a:t> </a:t>
            </a:r>
            <a:r>
              <a:rPr lang="en-US" dirty="0" err="1"/>
              <a:t>hemos</a:t>
            </a:r>
            <a:r>
              <a:rPr lang="en-US" dirty="0"/>
              <a:t> </a:t>
            </a:r>
            <a:r>
              <a:rPr lang="en-US" dirty="0" err="1"/>
              <a:t>estudiado</a:t>
            </a:r>
            <a:r>
              <a:rPr lang="en-US" dirty="0"/>
              <a:t>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deciden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consumidores</a:t>
            </a:r>
            <a:r>
              <a:rPr lang="en-US" dirty="0"/>
              <a:t> y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productores</a:t>
            </a:r>
            <a:r>
              <a:rPr lang="en-US" dirty="0"/>
              <a:t> </a:t>
            </a:r>
            <a:r>
              <a:rPr lang="en-US" dirty="0" err="1"/>
              <a:t>cuantas</a:t>
            </a:r>
            <a:r>
              <a:rPr lang="en-US" dirty="0"/>
              <a:t> </a:t>
            </a:r>
            <a:r>
              <a:rPr lang="en-US" dirty="0" err="1"/>
              <a:t>unidades</a:t>
            </a:r>
            <a:r>
              <a:rPr lang="en-US" dirty="0"/>
              <a:t> </a:t>
            </a:r>
            <a:r>
              <a:rPr lang="en-US" dirty="0" err="1"/>
              <a:t>comprar</a:t>
            </a:r>
            <a:r>
              <a:rPr lang="en-US" dirty="0"/>
              <a:t> y </a:t>
            </a:r>
            <a:r>
              <a:rPr lang="en-US" dirty="0" err="1"/>
              <a:t>cuantas</a:t>
            </a:r>
            <a:r>
              <a:rPr lang="en-US" dirty="0"/>
              <a:t> </a:t>
            </a:r>
            <a:r>
              <a:rPr lang="en-US" dirty="0" err="1"/>
              <a:t>unidades</a:t>
            </a:r>
            <a:r>
              <a:rPr lang="en-US" dirty="0"/>
              <a:t> </a:t>
            </a:r>
            <a:r>
              <a:rPr lang="en-US" dirty="0" err="1"/>
              <a:t>producir</a:t>
            </a:r>
            <a:r>
              <a:rPr lang="en-US" dirty="0"/>
              <a:t>.</a:t>
            </a:r>
          </a:p>
          <a:p>
            <a:r>
              <a:rPr lang="en-US" dirty="0"/>
              <a:t>La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refleja</a:t>
            </a:r>
            <a:r>
              <a:rPr lang="en-US" dirty="0"/>
              <a:t> lo que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consumidores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dispuestos</a:t>
            </a:r>
            <a:r>
              <a:rPr lang="en-US" dirty="0"/>
              <a:t> a </a:t>
            </a:r>
            <a:r>
              <a:rPr lang="en-US" dirty="0" err="1"/>
              <a:t>pagar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unidad</a:t>
            </a:r>
            <a:r>
              <a:rPr lang="en-US" dirty="0"/>
              <a:t> </a:t>
            </a:r>
            <a:r>
              <a:rPr lang="en-US" dirty="0" err="1"/>
              <a:t>mientras</a:t>
            </a:r>
            <a:r>
              <a:rPr lang="en-US" dirty="0"/>
              <a:t> que la </a:t>
            </a:r>
            <a:r>
              <a:rPr lang="en-US" dirty="0" err="1"/>
              <a:t>oferta</a:t>
            </a:r>
            <a:r>
              <a:rPr lang="en-US" dirty="0"/>
              <a:t> </a:t>
            </a:r>
            <a:r>
              <a:rPr lang="en-US" dirty="0" err="1"/>
              <a:t>representa</a:t>
            </a:r>
            <a:r>
              <a:rPr lang="en-US" dirty="0"/>
              <a:t> el </a:t>
            </a:r>
            <a:r>
              <a:rPr lang="en-US" dirty="0" err="1"/>
              <a:t>mínimo</a:t>
            </a:r>
            <a:r>
              <a:rPr lang="en-US" dirty="0"/>
              <a:t> que </a:t>
            </a:r>
            <a:r>
              <a:rPr lang="en-US" dirty="0" err="1"/>
              <a:t>habría</a:t>
            </a:r>
            <a:r>
              <a:rPr lang="en-US" dirty="0"/>
              <a:t> que </a:t>
            </a:r>
            <a:r>
              <a:rPr lang="en-US" dirty="0" err="1"/>
              <a:t>pagar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productores</a:t>
            </a:r>
            <a:r>
              <a:rPr lang="en-US" dirty="0"/>
              <a:t> para que </a:t>
            </a:r>
            <a:r>
              <a:rPr lang="en-US" dirty="0" err="1"/>
              <a:t>quieran</a:t>
            </a:r>
            <a:r>
              <a:rPr lang="en-US" dirty="0"/>
              <a:t> </a:t>
            </a:r>
            <a:r>
              <a:rPr lang="en-US" dirty="0" err="1"/>
              <a:t>producir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unidad</a:t>
            </a:r>
            <a:r>
              <a:rPr lang="en-US" dirty="0"/>
              <a:t>.</a:t>
            </a:r>
          </a:p>
          <a:p>
            <a:r>
              <a:rPr lang="en-US" dirty="0"/>
              <a:t>Hasta 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hemos</a:t>
            </a:r>
            <a:r>
              <a:rPr lang="en-US" dirty="0"/>
              <a:t> </a:t>
            </a:r>
            <a:r>
              <a:rPr lang="en-US" dirty="0" err="1"/>
              <a:t>estudiado</a:t>
            </a:r>
            <a:r>
              <a:rPr lang="en-US" dirty="0"/>
              <a:t> </a:t>
            </a:r>
            <a:r>
              <a:rPr lang="en-US" dirty="0" err="1"/>
              <a:t>mercados</a:t>
            </a:r>
            <a:r>
              <a:rPr lang="en-US" dirty="0"/>
              <a:t> </a:t>
            </a:r>
            <a:r>
              <a:rPr lang="en-US" dirty="0" err="1"/>
              <a:t>individuales</a:t>
            </a:r>
            <a:r>
              <a:rPr lang="en-US" dirty="0"/>
              <a:t>. A </a:t>
            </a:r>
            <a:r>
              <a:rPr lang="en-US" dirty="0" err="1"/>
              <a:t>partir</a:t>
            </a:r>
            <a:r>
              <a:rPr lang="en-US" dirty="0"/>
              <a:t> de 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estudiar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mercados</a:t>
            </a:r>
            <a:r>
              <a:rPr lang="en-US" dirty="0"/>
              <a:t> a la </a:t>
            </a:r>
            <a:r>
              <a:rPr lang="en-US" dirty="0" err="1"/>
              <a:t>vez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978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páginas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2"/>
              </a:rPr>
              <a:t>http://countryeconomy.com/gdp</a:t>
            </a:r>
            <a:endParaRPr lang="en-US" dirty="0"/>
          </a:p>
          <a:p>
            <a:pPr lvl="1"/>
            <a:r>
              <a:rPr lang="en-US" dirty="0"/>
              <a:t>https://www.google.com/publicdata/</a:t>
            </a:r>
          </a:p>
          <a:p>
            <a:r>
              <a:rPr lang="en-US" dirty="0" err="1"/>
              <a:t>Encuentra</a:t>
            </a:r>
            <a:r>
              <a:rPr lang="en-US" dirty="0"/>
              <a:t> el PIB de </a:t>
            </a:r>
            <a:r>
              <a:rPr lang="en-US" dirty="0" err="1"/>
              <a:t>España</a:t>
            </a:r>
            <a:r>
              <a:rPr lang="en-US" dirty="0"/>
              <a:t> y EEUU, el PIB per </a:t>
            </a:r>
            <a:r>
              <a:rPr lang="en-US" dirty="0" err="1"/>
              <a:t>cápita</a:t>
            </a:r>
            <a:r>
              <a:rPr lang="en-US" dirty="0"/>
              <a:t>, la </a:t>
            </a:r>
            <a:r>
              <a:rPr lang="en-US" dirty="0" err="1"/>
              <a:t>tendencia</a:t>
            </a:r>
            <a:r>
              <a:rPr lang="en-US" dirty="0"/>
              <a:t>, el </a:t>
            </a:r>
            <a:r>
              <a:rPr lang="en-US" dirty="0" err="1"/>
              <a:t>crecimiento</a:t>
            </a:r>
            <a:r>
              <a:rPr lang="en-US" dirty="0"/>
              <a:t>…</a:t>
            </a:r>
          </a:p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comparación</a:t>
            </a:r>
            <a:r>
              <a:rPr lang="en-US" dirty="0"/>
              <a:t> con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países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8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macroeconómicas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cantidad</a:t>
            </a:r>
            <a:r>
              <a:rPr lang="en-US" dirty="0"/>
              <a:t> total de </a:t>
            </a:r>
            <a:r>
              <a:rPr lang="en-US" dirty="0" err="1"/>
              <a:t>bienes</a:t>
            </a:r>
            <a:r>
              <a:rPr lang="en-US" dirty="0"/>
              <a:t> se </a:t>
            </a:r>
            <a:r>
              <a:rPr lang="en-US" dirty="0" err="1"/>
              <a:t>producirá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determinado</a:t>
            </a:r>
            <a:r>
              <a:rPr lang="en-US" dirty="0"/>
              <a:t>? PIB.</a:t>
            </a:r>
          </a:p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pasa</a:t>
            </a:r>
            <a:r>
              <a:rPr lang="en-US" dirty="0"/>
              <a:t> con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precios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general </a:t>
            </a:r>
            <a:r>
              <a:rPr lang="en-US" dirty="0" err="1"/>
              <a:t>en</a:t>
            </a:r>
            <a:r>
              <a:rPr lang="en-US" dirty="0"/>
              <a:t> ese </a:t>
            </a:r>
            <a:r>
              <a:rPr lang="en-US" dirty="0" err="1"/>
              <a:t>país</a:t>
            </a:r>
            <a:r>
              <a:rPr lang="en-US" dirty="0"/>
              <a:t>? </a:t>
            </a:r>
            <a:r>
              <a:rPr lang="en-US" dirty="0" err="1"/>
              <a:t>Inflación</a:t>
            </a:r>
            <a:r>
              <a:rPr lang="en-US" dirty="0"/>
              <a:t>.</a:t>
            </a:r>
          </a:p>
          <a:p>
            <a:r>
              <a:rPr lang="en-US" dirty="0"/>
              <a:t>¿</a:t>
            </a:r>
            <a:r>
              <a:rPr lang="en-US" dirty="0" err="1"/>
              <a:t>Cuantas</a:t>
            </a:r>
            <a:r>
              <a:rPr lang="en-US" dirty="0"/>
              <a:t> personas </a:t>
            </a:r>
            <a:r>
              <a:rPr lang="en-US" dirty="0" err="1"/>
              <a:t>estarán</a:t>
            </a:r>
            <a:r>
              <a:rPr lang="en-US" dirty="0"/>
              <a:t> </a:t>
            </a:r>
            <a:r>
              <a:rPr lang="en-US" dirty="0" err="1"/>
              <a:t>empleadas</a:t>
            </a:r>
            <a:r>
              <a:rPr lang="en-US" dirty="0"/>
              <a:t>? </a:t>
            </a:r>
            <a:r>
              <a:rPr lang="en-US" dirty="0" err="1"/>
              <a:t>Desempleo</a:t>
            </a:r>
            <a:r>
              <a:rPr lang="en-US" dirty="0"/>
              <a:t>.</a:t>
            </a:r>
          </a:p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el </a:t>
            </a:r>
            <a:r>
              <a:rPr lang="en-US" dirty="0" err="1"/>
              <a:t>gobierno</a:t>
            </a:r>
            <a:r>
              <a:rPr lang="en-US" dirty="0"/>
              <a:t> para </a:t>
            </a:r>
            <a:r>
              <a:rPr lang="en-US" dirty="0" err="1"/>
              <a:t>cambiar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niveles</a:t>
            </a:r>
            <a:r>
              <a:rPr lang="en-US" dirty="0"/>
              <a:t> de PIB, </a:t>
            </a:r>
            <a:r>
              <a:rPr lang="en-US" dirty="0" err="1"/>
              <a:t>inflación</a:t>
            </a:r>
            <a:r>
              <a:rPr lang="en-US" dirty="0"/>
              <a:t> o </a:t>
            </a:r>
            <a:r>
              <a:rPr lang="en-US" dirty="0" err="1"/>
              <a:t>desempleo</a:t>
            </a:r>
            <a:r>
              <a:rPr lang="en-US" dirty="0"/>
              <a:t>?</a:t>
            </a:r>
          </a:p>
          <a:p>
            <a:r>
              <a:rPr lang="en-US" dirty="0"/>
              <a:t> ¿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para </a:t>
            </a:r>
            <a:r>
              <a:rPr lang="en-US" dirty="0" err="1"/>
              <a:t>aumentar</a:t>
            </a:r>
            <a:r>
              <a:rPr lang="en-US" dirty="0"/>
              <a:t> el PIB y </a:t>
            </a:r>
            <a:r>
              <a:rPr lang="en-US" dirty="0" err="1"/>
              <a:t>reducir</a:t>
            </a:r>
            <a:r>
              <a:rPr lang="en-US" dirty="0"/>
              <a:t> el </a:t>
            </a:r>
            <a:r>
              <a:rPr lang="en-US" dirty="0" err="1"/>
              <a:t>desempleo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Cómo</a:t>
            </a:r>
            <a:r>
              <a:rPr lang="en-US" sz="3200" dirty="0"/>
              <a:t> </a:t>
            </a:r>
            <a:r>
              <a:rPr lang="en-US" sz="3200" dirty="0" err="1"/>
              <a:t>funciona</a:t>
            </a:r>
            <a:r>
              <a:rPr lang="en-US" sz="3200" dirty="0"/>
              <a:t> la </a:t>
            </a:r>
            <a:r>
              <a:rPr lang="en-US" sz="3200" dirty="0" err="1"/>
              <a:t>economía</a:t>
            </a:r>
            <a:r>
              <a:rPr lang="en-US" sz="3200" dirty="0"/>
              <a:t>. El </a:t>
            </a:r>
            <a:r>
              <a:rPr lang="en-US" sz="3200" dirty="0" err="1"/>
              <a:t>diagrama</a:t>
            </a:r>
            <a:r>
              <a:rPr lang="en-US" sz="3200" dirty="0"/>
              <a:t> del </a:t>
            </a:r>
            <a:r>
              <a:rPr lang="en-US" sz="3200" dirty="0" err="1"/>
              <a:t>flujo</a:t>
            </a:r>
            <a:r>
              <a:rPr lang="en-US" sz="3200" dirty="0"/>
              <a:t> circular.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43608" y="3284984"/>
            <a:ext cx="1224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Hogares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5868144" y="3212976"/>
            <a:ext cx="1152128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Empresas</a:t>
            </a:r>
            <a:endParaRPr lang="en-US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835696" y="4509120"/>
            <a:ext cx="45365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1547664" y="3717032"/>
            <a:ext cx="0" cy="100811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1547664" y="4725144"/>
            <a:ext cx="511256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6660232" y="3717032"/>
            <a:ext cx="0" cy="100811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835696" y="3717032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6372200" y="3717032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V="1">
            <a:off x="6300192" y="2420888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>
            <a:off x="1763688" y="2420888"/>
            <a:ext cx="45365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1763688" y="2420888"/>
            <a:ext cx="0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1547664" y="2132856"/>
            <a:ext cx="0" cy="115212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1547664" y="2060848"/>
            <a:ext cx="4968552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6516216" y="2132856"/>
            <a:ext cx="0" cy="936104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707904" y="1700808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K, N, L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3707904" y="24928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Rentas</a:t>
            </a:r>
            <a:endParaRPr lang="en-US" dirty="0"/>
          </a:p>
        </p:txBody>
      </p:sp>
      <p:sp>
        <p:nvSpPr>
          <p:cNvPr id="56" name="55 CuadroTexto"/>
          <p:cNvSpPr txBox="1"/>
          <p:nvPr/>
        </p:nvSpPr>
        <p:spPr>
          <a:xfrm>
            <a:off x="3707904" y="49411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Productos</a:t>
            </a:r>
            <a:endParaRPr lang="en-U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3779912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Dinero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2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Cómo</a:t>
            </a:r>
            <a:r>
              <a:rPr lang="en-US" sz="3200" dirty="0"/>
              <a:t> </a:t>
            </a:r>
            <a:r>
              <a:rPr lang="en-US" sz="3200" dirty="0" err="1"/>
              <a:t>funciona</a:t>
            </a:r>
            <a:r>
              <a:rPr lang="en-US" sz="3200" dirty="0"/>
              <a:t> la </a:t>
            </a:r>
            <a:r>
              <a:rPr lang="en-US" sz="3200" dirty="0" err="1"/>
              <a:t>economía</a:t>
            </a:r>
            <a:r>
              <a:rPr lang="en-US" sz="3200" dirty="0"/>
              <a:t>. El </a:t>
            </a:r>
            <a:r>
              <a:rPr lang="en-US" sz="3200" dirty="0" err="1"/>
              <a:t>diagrama</a:t>
            </a:r>
            <a:r>
              <a:rPr lang="en-US" sz="3200" dirty="0"/>
              <a:t> del </a:t>
            </a:r>
            <a:r>
              <a:rPr lang="en-US" sz="3200" dirty="0" err="1"/>
              <a:t>flujo</a:t>
            </a:r>
            <a:r>
              <a:rPr lang="en-US" sz="3200" dirty="0"/>
              <a:t> circular.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43608" y="3284984"/>
            <a:ext cx="1224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Hogares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6012160" y="3212976"/>
            <a:ext cx="1440160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Empresas</a:t>
            </a:r>
            <a:endParaRPr lang="en-US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835696" y="4509120"/>
            <a:ext cx="45365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1547664" y="3717032"/>
            <a:ext cx="0" cy="100811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1547664" y="4725144"/>
            <a:ext cx="511256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6660232" y="3717032"/>
            <a:ext cx="0" cy="100811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835696" y="3717032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6372200" y="3717032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V="1">
            <a:off x="6300192" y="2420888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>
            <a:off x="1763688" y="2420888"/>
            <a:ext cx="45365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1763688" y="2420888"/>
            <a:ext cx="0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1547664" y="2132856"/>
            <a:ext cx="0" cy="115212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1547664" y="2060848"/>
            <a:ext cx="4968552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6516216" y="2132856"/>
            <a:ext cx="0" cy="936104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707904" y="1700808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K, N, L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3707904" y="24928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Rentas</a:t>
            </a:r>
            <a:endParaRPr lang="en-US" dirty="0"/>
          </a:p>
        </p:txBody>
      </p:sp>
      <p:sp>
        <p:nvSpPr>
          <p:cNvPr id="56" name="55 CuadroTexto"/>
          <p:cNvSpPr txBox="1"/>
          <p:nvPr/>
        </p:nvSpPr>
        <p:spPr>
          <a:xfrm>
            <a:off x="3707904" y="49411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Productos</a:t>
            </a:r>
            <a:endParaRPr lang="en-U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3779912" y="4005064"/>
            <a:ext cx="936104" cy="369332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Dinero</a:t>
            </a:r>
            <a:endParaRPr lang="en-U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537321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El </a:t>
            </a:r>
            <a:r>
              <a:rPr lang="en-US" b="1" dirty="0" err="1">
                <a:solidFill>
                  <a:srgbClr val="0070C0"/>
                </a:solidFill>
              </a:rPr>
              <a:t>dinero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gastado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comprar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productos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producidos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el </a:t>
            </a:r>
            <a:r>
              <a:rPr lang="en-US" b="1" dirty="0" err="1">
                <a:solidFill>
                  <a:srgbClr val="0070C0"/>
                </a:solidFill>
              </a:rPr>
              <a:t>páis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medida</a:t>
            </a:r>
            <a:r>
              <a:rPr lang="en-US" b="1" dirty="0">
                <a:solidFill>
                  <a:srgbClr val="0070C0"/>
                </a:solidFill>
              </a:rPr>
              <a:t> de la </a:t>
            </a:r>
            <a:r>
              <a:rPr lang="en-US" b="1" dirty="0" err="1">
                <a:solidFill>
                  <a:srgbClr val="0070C0"/>
                </a:solidFill>
              </a:rPr>
              <a:t>producción</a:t>
            </a:r>
            <a:r>
              <a:rPr lang="en-US" b="1" dirty="0">
                <a:solidFill>
                  <a:srgbClr val="0070C0"/>
                </a:solidFill>
              </a:rPr>
              <a:t> total de ese </a:t>
            </a:r>
            <a:r>
              <a:rPr lang="en-US" b="1" dirty="0" err="1">
                <a:solidFill>
                  <a:srgbClr val="0070C0"/>
                </a:solidFill>
              </a:rPr>
              <a:t>país</a:t>
            </a:r>
            <a:r>
              <a:rPr lang="en-US" b="1" dirty="0">
                <a:solidFill>
                  <a:srgbClr val="0070C0"/>
                </a:solidFill>
              </a:rPr>
              <a:t>. Como lo </a:t>
            </a:r>
            <a:r>
              <a:rPr lang="en-US" b="1" dirty="0" err="1">
                <a:solidFill>
                  <a:srgbClr val="0070C0"/>
                </a:solidFill>
              </a:rPr>
              <a:t>calculamos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partir</a:t>
            </a:r>
            <a:r>
              <a:rPr lang="en-US" b="1" dirty="0">
                <a:solidFill>
                  <a:srgbClr val="0070C0"/>
                </a:solidFill>
              </a:rPr>
              <a:t> del </a:t>
            </a:r>
            <a:r>
              <a:rPr lang="en-US" b="1" dirty="0" err="1">
                <a:solidFill>
                  <a:srgbClr val="0070C0"/>
                </a:solidFill>
              </a:rPr>
              <a:t>gasto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los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hogares</a:t>
            </a:r>
            <a:r>
              <a:rPr lang="en-US" b="1" dirty="0">
                <a:solidFill>
                  <a:srgbClr val="0070C0"/>
                </a:solidFill>
              </a:rPr>
              <a:t>, a </a:t>
            </a:r>
            <a:r>
              <a:rPr lang="en-US" b="1" dirty="0" err="1">
                <a:solidFill>
                  <a:srgbClr val="0070C0"/>
                </a:solidFill>
              </a:rPr>
              <a:t>esta</a:t>
            </a:r>
            <a:r>
              <a:rPr lang="en-US" b="1" dirty="0">
                <a:solidFill>
                  <a:srgbClr val="0070C0"/>
                </a:solidFill>
              </a:rPr>
              <a:t> forma de </a:t>
            </a:r>
            <a:r>
              <a:rPr lang="en-US" b="1" dirty="0" err="1">
                <a:solidFill>
                  <a:srgbClr val="0070C0"/>
                </a:solidFill>
              </a:rPr>
              <a:t>medir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producción</a:t>
            </a:r>
            <a:r>
              <a:rPr lang="en-US" b="1" dirty="0">
                <a:solidFill>
                  <a:srgbClr val="0070C0"/>
                </a:solidFill>
              </a:rPr>
              <a:t> se la </a:t>
            </a:r>
            <a:r>
              <a:rPr lang="en-US" b="1" dirty="0" err="1">
                <a:solidFill>
                  <a:srgbClr val="0070C0"/>
                </a:solidFill>
              </a:rPr>
              <a:t>denomina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Producción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calculada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vía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gasto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165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Cómo</a:t>
            </a:r>
            <a:r>
              <a:rPr lang="en-US" sz="3200" dirty="0"/>
              <a:t> </a:t>
            </a:r>
            <a:r>
              <a:rPr lang="en-US" sz="3200" dirty="0" err="1"/>
              <a:t>funciona</a:t>
            </a:r>
            <a:r>
              <a:rPr lang="en-US" sz="3200" dirty="0"/>
              <a:t> la </a:t>
            </a:r>
            <a:r>
              <a:rPr lang="en-US" sz="3200" dirty="0" err="1"/>
              <a:t>economía</a:t>
            </a:r>
            <a:r>
              <a:rPr lang="en-US" sz="3200" dirty="0"/>
              <a:t>. El </a:t>
            </a:r>
            <a:r>
              <a:rPr lang="en-US" sz="3200" dirty="0" err="1"/>
              <a:t>diagrama</a:t>
            </a:r>
            <a:r>
              <a:rPr lang="en-US" sz="3200" dirty="0"/>
              <a:t> del </a:t>
            </a:r>
            <a:r>
              <a:rPr lang="en-US" sz="3200" dirty="0" err="1"/>
              <a:t>flujo</a:t>
            </a:r>
            <a:r>
              <a:rPr lang="en-US" sz="3200" dirty="0"/>
              <a:t> circular.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43608" y="3284984"/>
            <a:ext cx="1224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Hogares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6030416" y="3212976"/>
            <a:ext cx="106186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Empresas</a:t>
            </a:r>
            <a:endParaRPr lang="en-US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835696" y="4509120"/>
            <a:ext cx="45365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1547664" y="3717032"/>
            <a:ext cx="0" cy="100811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1547664" y="4725144"/>
            <a:ext cx="511256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6660232" y="3717032"/>
            <a:ext cx="0" cy="100811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835696" y="3717032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6372200" y="3717032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V="1">
            <a:off x="6300192" y="2420888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>
            <a:off x="1763688" y="2420888"/>
            <a:ext cx="45365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1763688" y="2420888"/>
            <a:ext cx="0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1547664" y="2132856"/>
            <a:ext cx="0" cy="115212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1547664" y="2060848"/>
            <a:ext cx="4968552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6516216" y="2132856"/>
            <a:ext cx="0" cy="936104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707904" y="1700808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K, N, L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3707904" y="2492896"/>
            <a:ext cx="1008112" cy="369332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Rentas</a:t>
            </a:r>
            <a:endParaRPr lang="en-US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3707904" y="49411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Productos</a:t>
            </a:r>
            <a:endParaRPr lang="en-U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3779912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Dinero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537321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Si </a:t>
            </a:r>
            <a:r>
              <a:rPr lang="en-US" b="1" dirty="0" err="1">
                <a:solidFill>
                  <a:srgbClr val="0070C0"/>
                </a:solidFill>
              </a:rPr>
              <a:t>medimos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producción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partir</a:t>
            </a:r>
            <a:r>
              <a:rPr lang="en-US" b="1" dirty="0">
                <a:solidFill>
                  <a:srgbClr val="0070C0"/>
                </a:solidFill>
              </a:rPr>
              <a:t> de las </a:t>
            </a:r>
            <a:r>
              <a:rPr lang="en-US" b="1" dirty="0" err="1">
                <a:solidFill>
                  <a:srgbClr val="0070C0"/>
                </a:solidFill>
              </a:rPr>
              <a:t>rentas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recibidas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los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hogares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estaremos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calculando</a:t>
            </a:r>
            <a:r>
              <a:rPr lang="en-US" b="1" dirty="0">
                <a:solidFill>
                  <a:srgbClr val="0070C0"/>
                </a:solidFill>
              </a:rPr>
              <a:t> la </a:t>
            </a:r>
            <a:r>
              <a:rPr lang="en-US" b="1" dirty="0" err="1">
                <a:solidFill>
                  <a:srgbClr val="0070C0"/>
                </a:solidFill>
              </a:rPr>
              <a:t>Producción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vía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renta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191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PNB. </a:t>
            </a:r>
            <a:r>
              <a:rPr lang="en-US" dirty="0" err="1"/>
              <a:t>Definición</a:t>
            </a:r>
            <a:r>
              <a:rPr lang="en-US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Valor de </a:t>
            </a:r>
            <a:r>
              <a:rPr lang="en-US" dirty="0" err="1"/>
              <a:t>mercado</a:t>
            </a:r>
            <a:r>
              <a:rPr lang="en-US" dirty="0"/>
              <a:t> de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bienes</a:t>
            </a:r>
            <a:r>
              <a:rPr lang="en-US" dirty="0"/>
              <a:t> y </a:t>
            </a:r>
            <a:r>
              <a:rPr lang="en-US" dirty="0" err="1"/>
              <a:t>servicios</a:t>
            </a:r>
            <a:r>
              <a:rPr lang="en-US" dirty="0"/>
              <a:t> finales </a:t>
            </a:r>
            <a:r>
              <a:rPr lang="en-US" dirty="0" err="1"/>
              <a:t>producidos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un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periodo</a:t>
            </a:r>
            <a:r>
              <a:rPr lang="en-US" dirty="0"/>
              <a:t> de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determinado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674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“Valor de </a:t>
            </a:r>
            <a:r>
              <a:rPr lang="en-US" dirty="0" err="1"/>
              <a:t>mercado</a:t>
            </a:r>
            <a:r>
              <a:rPr lang="en-US" dirty="0"/>
              <a:t>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cantidad</a:t>
            </a:r>
            <a:r>
              <a:rPr lang="en-US" dirty="0"/>
              <a:t> que se </a:t>
            </a:r>
            <a:r>
              <a:rPr lang="en-US" dirty="0" err="1"/>
              <a:t>vende</a:t>
            </a:r>
            <a:r>
              <a:rPr lang="en-US" dirty="0"/>
              <a:t> se </a:t>
            </a:r>
            <a:r>
              <a:rPr lang="en-US" dirty="0" err="1"/>
              <a:t>valora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precio</a:t>
            </a:r>
            <a:r>
              <a:rPr lang="en-US" dirty="0"/>
              <a:t> de </a:t>
            </a:r>
            <a:r>
              <a:rPr lang="en-US" dirty="0" err="1"/>
              <a:t>venta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mercado</a:t>
            </a:r>
            <a:r>
              <a:rPr lang="en-US" dirty="0"/>
              <a:t>.</a:t>
            </a:r>
          </a:p>
          <a:p>
            <a:r>
              <a:rPr lang="en-US" dirty="0"/>
              <a:t>No se </a:t>
            </a:r>
            <a:r>
              <a:rPr lang="en-US" dirty="0" err="1"/>
              <a:t>incluyen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para </a:t>
            </a:r>
            <a:r>
              <a:rPr lang="en-US" dirty="0" err="1"/>
              <a:t>los</a:t>
            </a:r>
            <a:r>
              <a:rPr lang="en-US" dirty="0"/>
              <a:t> que no </a:t>
            </a:r>
            <a:r>
              <a:rPr lang="en-US" dirty="0" err="1"/>
              <a:t>tenemos</a:t>
            </a:r>
            <a:r>
              <a:rPr lang="en-US" dirty="0"/>
              <a:t> </a:t>
            </a:r>
            <a:r>
              <a:rPr lang="en-US" dirty="0" err="1"/>
              <a:t>precios</a:t>
            </a:r>
            <a:r>
              <a:rPr lang="en-US" dirty="0"/>
              <a:t>: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doméstico</a:t>
            </a:r>
            <a:r>
              <a:rPr lang="en-US" dirty="0"/>
              <a:t>,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ilegales</a:t>
            </a:r>
            <a:r>
              <a:rPr lang="en-US" dirty="0"/>
              <a:t>, </a:t>
            </a:r>
            <a:r>
              <a:rPr lang="en-US" dirty="0" err="1"/>
              <a:t>mercado</a:t>
            </a:r>
            <a:r>
              <a:rPr lang="en-US" dirty="0"/>
              <a:t> negro… </a:t>
            </a:r>
          </a:p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precio</a:t>
            </a:r>
            <a:r>
              <a:rPr lang="en-US" dirty="0"/>
              <a:t> se </a:t>
            </a:r>
            <a:r>
              <a:rPr lang="en-US" dirty="0" err="1"/>
              <a:t>usa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¿</a:t>
            </a:r>
            <a:r>
              <a:rPr lang="en-US" dirty="0" err="1"/>
              <a:t>Coste</a:t>
            </a:r>
            <a:r>
              <a:rPr lang="en-US" dirty="0"/>
              <a:t> de </a:t>
            </a:r>
            <a:r>
              <a:rPr lang="en-US" dirty="0" err="1"/>
              <a:t>producción</a:t>
            </a:r>
            <a:r>
              <a:rPr lang="en-US" dirty="0"/>
              <a:t> o </a:t>
            </a:r>
            <a:r>
              <a:rPr lang="en-US" dirty="0" err="1"/>
              <a:t>precio</a:t>
            </a:r>
            <a:r>
              <a:rPr lang="en-US" dirty="0"/>
              <a:t> de </a:t>
            </a:r>
            <a:r>
              <a:rPr lang="en-US" dirty="0" err="1"/>
              <a:t>mercado</a:t>
            </a:r>
            <a:r>
              <a:rPr lang="en-US" dirty="0"/>
              <a:t>? (el </a:t>
            </a:r>
            <a:r>
              <a:rPr lang="en-US" dirty="0" err="1"/>
              <a:t>precio</a:t>
            </a:r>
            <a:r>
              <a:rPr lang="en-US" dirty="0"/>
              <a:t> de </a:t>
            </a:r>
            <a:r>
              <a:rPr lang="en-US" dirty="0" err="1"/>
              <a:t>mercado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indirectos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Ventajas</a:t>
            </a:r>
            <a:r>
              <a:rPr lang="en-US" dirty="0"/>
              <a:t> e </a:t>
            </a:r>
            <a:r>
              <a:rPr lang="en-US" dirty="0" err="1"/>
              <a:t>inconvenientes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3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bienes</a:t>
            </a:r>
            <a:r>
              <a:rPr lang="en-US" dirty="0"/>
              <a:t> y </a:t>
            </a:r>
            <a:r>
              <a:rPr lang="en-US" dirty="0" err="1"/>
              <a:t>servicios</a:t>
            </a:r>
            <a:r>
              <a:rPr lang="en-US" dirty="0"/>
              <a:t>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Todos</a:t>
            </a:r>
            <a:r>
              <a:rPr lang="en-US" dirty="0"/>
              <a:t>? </a:t>
            </a:r>
            <a:r>
              <a:rPr lang="en-US" dirty="0" err="1"/>
              <a:t>Sí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sólo</a:t>
            </a:r>
            <a:r>
              <a:rPr lang="en-US" dirty="0"/>
              <a:t> la </a:t>
            </a:r>
            <a:r>
              <a:rPr lang="en-US" dirty="0" err="1"/>
              <a:t>última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que se </a:t>
            </a:r>
            <a:r>
              <a:rPr lang="en-US" dirty="0" err="1"/>
              <a:t>usan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cadena</a:t>
            </a:r>
            <a:r>
              <a:rPr lang="en-US" dirty="0"/>
              <a:t> de </a:t>
            </a:r>
            <a:r>
              <a:rPr lang="en-US" dirty="0" err="1"/>
              <a:t>producción</a:t>
            </a:r>
            <a:r>
              <a:rPr lang="en-US" dirty="0"/>
              <a:t>.</a:t>
            </a:r>
          </a:p>
          <a:p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para </a:t>
            </a:r>
            <a:r>
              <a:rPr lang="en-US" dirty="0" err="1"/>
              <a:t>evitar</a:t>
            </a:r>
            <a:r>
              <a:rPr lang="en-US" dirty="0"/>
              <a:t> </a:t>
            </a:r>
            <a:r>
              <a:rPr lang="en-US" dirty="0" err="1"/>
              <a:t>contabilizar</a:t>
            </a:r>
            <a:r>
              <a:rPr lang="en-US" dirty="0"/>
              <a:t> dos </a:t>
            </a:r>
            <a:r>
              <a:rPr lang="en-US" dirty="0" err="1"/>
              <a:t>veces</a:t>
            </a:r>
            <a:r>
              <a:rPr lang="en-US" dirty="0"/>
              <a:t>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producto</a:t>
            </a:r>
            <a:endParaRPr lang="en-US" dirty="0"/>
          </a:p>
          <a:p>
            <a:r>
              <a:rPr lang="en-US" dirty="0" err="1"/>
              <a:t>Ejemplos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Harina</a:t>
            </a:r>
            <a:r>
              <a:rPr lang="en-US" dirty="0"/>
              <a:t> y pan</a:t>
            </a:r>
          </a:p>
          <a:p>
            <a:pPr lvl="1"/>
            <a:r>
              <a:rPr lang="en-US" dirty="0" err="1"/>
              <a:t>Algodón</a:t>
            </a:r>
            <a:r>
              <a:rPr lang="en-US" dirty="0"/>
              <a:t> y </a:t>
            </a:r>
            <a:r>
              <a:rPr lang="en-US" dirty="0" err="1"/>
              <a:t>ropa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559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178</TotalTime>
  <Words>963</Words>
  <Application>Microsoft Office PowerPoint</Application>
  <PresentationFormat>Presentación en pantalla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Tw Cen MT</vt:lpstr>
      <vt:lpstr>Wingdings</vt:lpstr>
      <vt:lpstr>Wingdings 2</vt:lpstr>
      <vt:lpstr>Intermedio</vt:lpstr>
      <vt:lpstr>MacroeconomiA: Introducción y definiciones</vt:lpstr>
      <vt:lpstr>Recapitulación</vt:lpstr>
      <vt:lpstr>Preguntas macroeconómicas</vt:lpstr>
      <vt:lpstr>Cómo funciona la economía. El diagrama del flujo circular.</vt:lpstr>
      <vt:lpstr>Cómo funciona la economía. El diagrama del flujo circular.</vt:lpstr>
      <vt:lpstr>Cómo funciona la economía. El diagrama del flujo circular.</vt:lpstr>
      <vt:lpstr>El PNB. Definición.</vt:lpstr>
      <vt:lpstr>“Valor de mercado”</vt:lpstr>
      <vt:lpstr>“bienes y servicios”</vt:lpstr>
      <vt:lpstr>“por un país”</vt:lpstr>
      <vt:lpstr>“En un periodo de tiempo determinado”</vt:lpstr>
      <vt:lpstr>Como se mide el PNB</vt:lpstr>
      <vt:lpstr>Cómo se mide la producción</vt:lpstr>
      <vt:lpstr>PNB, PNN, precios de mercado, valor de coste.</vt:lpstr>
      <vt:lpstr>La medición de la producción vía renta</vt:lpstr>
      <vt:lpstr>Ejemplo</vt:lpstr>
      <vt:lpstr>Vía gasto</vt:lpstr>
      <vt:lpstr>Otras medidas del nivel de producción</vt:lpstr>
      <vt:lpstr>¿Por qué es importante medir la producción?</vt:lpstr>
      <vt:lpstr>¿Dónde estamos?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Macroeconomics: Introduction and Definitions</dc:title>
  <dc:creator>JAC</dc:creator>
  <cp:lastModifiedBy>alicia rubio</cp:lastModifiedBy>
  <cp:revision>28</cp:revision>
  <dcterms:created xsi:type="dcterms:W3CDTF">2015-04-19T08:33:21Z</dcterms:created>
  <dcterms:modified xsi:type="dcterms:W3CDTF">2017-04-02T18:25:52Z</dcterms:modified>
</cp:coreProperties>
</file>